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9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A431-EE8F-4062-B04D-96400B5D3553}" type="datetimeFigureOut">
              <a:rPr lang="ru-RU" smtClean="0"/>
              <a:t>19.02.2018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8492-D851-4162-8896-7622CB680DE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39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A431-EE8F-4062-B04D-96400B5D3553}" type="datetimeFigureOut">
              <a:rPr lang="ru-RU" smtClean="0"/>
              <a:t>19.02.2018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8492-D851-4162-8896-7622CB680DE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564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A431-EE8F-4062-B04D-96400B5D3553}" type="datetimeFigureOut">
              <a:rPr lang="ru-RU" smtClean="0"/>
              <a:t>19.02.2018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8492-D851-4162-8896-7622CB680DE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24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A431-EE8F-4062-B04D-96400B5D3553}" type="datetimeFigureOut">
              <a:rPr lang="ru-RU" smtClean="0"/>
              <a:t>19.02.2018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8492-D851-4162-8896-7622CB680DE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3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A431-EE8F-4062-B04D-96400B5D3553}" type="datetimeFigureOut">
              <a:rPr lang="ru-RU" smtClean="0"/>
              <a:t>19.02.2018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8492-D851-4162-8896-7622CB680DE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A431-EE8F-4062-B04D-96400B5D3553}" type="datetimeFigureOut">
              <a:rPr lang="ru-RU" smtClean="0"/>
              <a:t>19.02.2018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8492-D851-4162-8896-7622CB680DE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97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A431-EE8F-4062-B04D-96400B5D3553}" type="datetimeFigureOut">
              <a:rPr lang="ru-RU" smtClean="0"/>
              <a:t>19.02.2018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8492-D851-4162-8896-7622CB680DE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952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A431-EE8F-4062-B04D-96400B5D3553}" type="datetimeFigureOut">
              <a:rPr lang="ru-RU" smtClean="0"/>
              <a:t>19.02.2018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8492-D851-4162-8896-7622CB680DE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414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A431-EE8F-4062-B04D-96400B5D3553}" type="datetimeFigureOut">
              <a:rPr lang="ru-RU" smtClean="0"/>
              <a:t>19.02.2018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8492-D851-4162-8896-7622CB680DE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569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A431-EE8F-4062-B04D-96400B5D3553}" type="datetimeFigureOut">
              <a:rPr lang="ru-RU" smtClean="0"/>
              <a:t>19.02.2018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8492-D851-4162-8896-7622CB680DE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73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A431-EE8F-4062-B04D-96400B5D3553}" type="datetimeFigureOut">
              <a:rPr lang="ru-RU" smtClean="0"/>
              <a:t>19.02.2018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8492-D851-4162-8896-7622CB680DE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21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8A431-EE8F-4062-B04D-96400B5D3553}" type="datetimeFigureOut">
              <a:rPr lang="ru-RU" smtClean="0"/>
              <a:t>19.02.2018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28492-D851-4162-8896-7622CB680DE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40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t-park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>
                <a:solidFill>
                  <a:srgbClr val="00701D"/>
                </a:solidFill>
              </a:rPr>
              <a:t>Оптимальная ресурсная</a:t>
            </a:r>
            <a:r>
              <a:rPr lang="en-US" smtClean="0">
                <a:solidFill>
                  <a:srgbClr val="00701D"/>
                </a:solidFill>
              </a:rPr>
              <a:t> </a:t>
            </a:r>
            <a:r>
              <a:rPr lang="ru-RU" dirty="0" smtClean="0">
                <a:solidFill>
                  <a:srgbClr val="00701D"/>
                </a:solidFill>
              </a:rPr>
              <a:t>административная система</a:t>
            </a:r>
            <a:br>
              <a:rPr lang="ru-RU" dirty="0" smtClean="0">
                <a:solidFill>
                  <a:srgbClr val="00701D"/>
                </a:solidFill>
              </a:rPr>
            </a:br>
            <a:r>
              <a:rPr lang="ru-RU" sz="5400" dirty="0" smtClean="0">
                <a:solidFill>
                  <a:srgbClr val="00701D"/>
                </a:solidFill>
              </a:rPr>
              <a:t/>
            </a:r>
            <a:br>
              <a:rPr lang="ru-RU" sz="5400" dirty="0" smtClean="0">
                <a:solidFill>
                  <a:srgbClr val="00701D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80000"/>
              </a:lnSpc>
            </a:pPr>
            <a:r>
              <a:rPr lang="ru-RU" b="1" dirty="0" smtClean="0"/>
              <a:t>Разработчик –</a:t>
            </a:r>
            <a:r>
              <a:rPr lang="en-US" b="1" dirty="0" smtClean="0"/>
              <a:t> </a:t>
            </a:r>
            <a:r>
              <a:rPr lang="ru-RU" b="1" dirty="0" smtClean="0"/>
              <a:t>Алимов Александр Феликсович, Директор ООО «АТ-Парк»</a:t>
            </a:r>
            <a:endParaRPr lang="en-US" b="1" dirty="0" smtClean="0"/>
          </a:p>
          <a:p>
            <a:pPr>
              <a:lnSpc>
                <a:spcPct val="80000"/>
              </a:lnSpc>
            </a:pPr>
            <a:endParaRPr lang="ru-RU" b="1" dirty="0" smtClean="0"/>
          </a:p>
          <a:p>
            <a:pPr>
              <a:lnSpc>
                <a:spcPct val="80000"/>
              </a:lnSpc>
            </a:pPr>
            <a:r>
              <a:rPr lang="ru-RU" b="1" dirty="0" smtClean="0"/>
              <a:t>Телефоны: +7 (926) 668-19-33</a:t>
            </a: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ru-RU" b="1" dirty="0" err="1" smtClean="0"/>
              <a:t>Skype</a:t>
            </a:r>
            <a:r>
              <a:rPr lang="ru-RU" b="1" dirty="0" smtClean="0"/>
              <a:t>: </a:t>
            </a:r>
            <a:r>
              <a:rPr lang="ru-RU" b="1" dirty="0" err="1" smtClean="0"/>
              <a:t>Alexsander.Alimow</a:t>
            </a: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ru-RU" b="1" dirty="0" smtClean="0"/>
              <a:t>Адрес электронной почты: </a:t>
            </a:r>
            <a:r>
              <a:rPr lang="ru-RU" b="1" dirty="0" smtClean="0">
                <a:hlinkClick r:id="rId2"/>
              </a:rPr>
              <a:t>at-park@mail.ru</a:t>
            </a:r>
            <a:endParaRPr lang="ru-RU" b="1" i="1" dirty="0" smtClean="0"/>
          </a:p>
          <a:p>
            <a:pPr>
              <a:lnSpc>
                <a:spcPct val="80000"/>
              </a:lnSpc>
            </a:pPr>
            <a:r>
              <a:rPr lang="ru-RU" b="1" dirty="0" smtClean="0"/>
              <a:t>Сайт: </a:t>
            </a:r>
            <a:r>
              <a:rPr lang="en-US" b="1" dirty="0" smtClean="0"/>
              <a:t>http://www.</a:t>
            </a:r>
            <a:r>
              <a:rPr lang="ru-RU" b="1" dirty="0" smtClean="0">
                <a:hlinkClick r:id="rId2"/>
              </a:rPr>
              <a:t>at-park.ru</a:t>
            </a:r>
            <a:endParaRPr lang="en-US" b="1" dirty="0" smtClean="0"/>
          </a:p>
          <a:p>
            <a:pPr>
              <a:lnSpc>
                <a:spcPct val="80000"/>
              </a:lnSpc>
            </a:pPr>
            <a:endParaRPr lang="ru-RU" b="1" i="1" dirty="0" smtClean="0"/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ru-RU" b="1" dirty="0" smtClean="0"/>
              <a:t>г. Москва, </a:t>
            </a:r>
          </a:p>
          <a:p>
            <a:pPr>
              <a:lnSpc>
                <a:spcPct val="80000"/>
              </a:lnSpc>
            </a:pPr>
            <a:r>
              <a:rPr lang="ru-RU" b="1" dirty="0" smtClean="0"/>
              <a:t>201</a:t>
            </a:r>
            <a:r>
              <a:rPr lang="en-US" b="1" dirty="0" smtClean="0"/>
              <a:t>5</a:t>
            </a:r>
            <a:r>
              <a:rPr lang="ru-RU" b="1" dirty="0" smtClean="0"/>
              <a:t> год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52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600" b="1" cap="small" dirty="0">
                <a:solidFill>
                  <a:srgbClr val="92D050"/>
                </a:solidFill>
              </a:rPr>
              <a:t>Информационная система - комплекс адаптивного </a:t>
            </a:r>
            <a:r>
              <a:rPr lang="ru-RU" sz="3600" b="1" cap="small" dirty="0" smtClean="0">
                <a:solidFill>
                  <a:srgbClr val="92D050"/>
                </a:solidFill>
              </a:rPr>
              <a:t>управления</a:t>
            </a:r>
            <a:endParaRPr lang="ru-RU" sz="3600" b="1" dirty="0">
              <a:solidFill>
                <a:srgbClr val="92D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28800"/>
            <a:ext cx="4835551" cy="5006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13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cap="small" dirty="0">
                <a:solidFill>
                  <a:srgbClr val="92D050"/>
                </a:solidFill>
              </a:rPr>
              <a:t>Система образования </a:t>
            </a:r>
            <a:endParaRPr lang="ru-RU" b="1" dirty="0">
              <a:solidFill>
                <a:srgbClr val="92D05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979" y="1412776"/>
            <a:ext cx="5572125" cy="509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999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cap="small" dirty="0">
                <a:solidFill>
                  <a:srgbClr val="92D050"/>
                </a:solidFill>
              </a:rPr>
              <a:t>институт </a:t>
            </a:r>
            <a:r>
              <a:rPr lang="ru-RU" b="1" cap="small" dirty="0" smtClean="0">
                <a:solidFill>
                  <a:srgbClr val="92D050"/>
                </a:solidFill>
              </a:rPr>
              <a:t>переквалификации</a:t>
            </a:r>
            <a:endParaRPr lang="ru-RU" b="1" dirty="0">
              <a:solidFill>
                <a:srgbClr val="92D05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617" y="1916832"/>
            <a:ext cx="6496050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69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600" b="1" cap="small" dirty="0" smtClean="0">
                <a:solidFill>
                  <a:srgbClr val="92D050"/>
                </a:solidFill>
              </a:rPr>
              <a:t>Проектирование технологический машины</a:t>
            </a:r>
            <a:endParaRPr lang="ru-RU" sz="3600" b="1" dirty="0">
              <a:solidFill>
                <a:srgbClr val="92D05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228934"/>
            <a:ext cx="4104456" cy="527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951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92D050"/>
                </a:solidFill>
              </a:rPr>
              <a:t>Оценка нормативного акта, процедура аудита и стандартизации</a:t>
            </a:r>
            <a:endParaRPr lang="ru-RU" sz="3600" b="1" dirty="0">
              <a:solidFill>
                <a:srgbClr val="92D05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84784"/>
            <a:ext cx="6264696" cy="502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21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b="1" cap="small" dirty="0" smtClean="0">
                <a:solidFill>
                  <a:srgbClr val="00B050"/>
                </a:solidFill>
              </a:rPr>
              <a:t>Политико-административная система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118338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Исполнительная власть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05647" y="2177608"/>
            <a:ext cx="201622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Законодательная власть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13788" y="1844824"/>
            <a:ext cx="20882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Судебная</a:t>
            </a:r>
          </a:p>
          <a:p>
            <a:pPr algn="ctr"/>
            <a:r>
              <a:rPr lang="ru-RU" dirty="0" smtClean="0"/>
              <a:t>власть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99425" y="4869160"/>
            <a:ext cx="230425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Производство, Наука, Образование, Медицина</a:t>
            </a:r>
            <a:endParaRPr lang="ru-RU" dirty="0"/>
          </a:p>
        </p:txBody>
      </p:sp>
      <p:cxnSp>
        <p:nvCxnSpPr>
          <p:cNvPr id="31" name="Соединительная линия уступом 30"/>
          <p:cNvCxnSpPr>
            <a:stCxn id="4" idx="2"/>
            <a:endCxn id="77" idx="2"/>
          </p:cNvCxnSpPr>
          <p:nvPr/>
        </p:nvCxnSpPr>
        <p:spPr>
          <a:xfrm rot="16200000" flipH="1">
            <a:off x="2091138" y="2798999"/>
            <a:ext cx="795645" cy="1306529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Объект 76"/>
          <p:cNvSpPr>
            <a:spLocks noGrp="1"/>
          </p:cNvSpPr>
          <p:nvPr>
            <p:ph idx="1"/>
          </p:nvPr>
        </p:nvSpPr>
        <p:spPr>
          <a:xfrm>
            <a:off x="3142225" y="3356992"/>
            <a:ext cx="2818656" cy="98618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ru-RU" sz="1800" dirty="0" smtClean="0"/>
              <a:t>Нормативная база, ГОСТ, отраслевые методики</a:t>
            </a:r>
            <a:endParaRPr lang="ru-RU" sz="1800" dirty="0"/>
          </a:p>
        </p:txBody>
      </p:sp>
      <p:cxnSp>
        <p:nvCxnSpPr>
          <p:cNvPr id="87" name="Соединительная линия уступом 86"/>
          <p:cNvCxnSpPr>
            <a:stCxn id="77" idx="3"/>
            <a:endCxn id="7" idx="0"/>
          </p:cNvCxnSpPr>
          <p:nvPr/>
        </p:nvCxnSpPr>
        <p:spPr>
          <a:xfrm rot="5400000">
            <a:off x="4288564" y="4606170"/>
            <a:ext cx="525979" cy="12700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Соединительная линия уступом 91"/>
          <p:cNvCxnSpPr>
            <a:stCxn id="5" idx="2"/>
            <a:endCxn id="77" idx="4"/>
          </p:cNvCxnSpPr>
          <p:nvPr/>
        </p:nvCxnSpPr>
        <p:spPr>
          <a:xfrm rot="5400000">
            <a:off x="6269133" y="2805460"/>
            <a:ext cx="736375" cy="1352878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Соединительная линия уступом 93"/>
          <p:cNvCxnSpPr>
            <a:stCxn id="6" idx="2"/>
            <a:endCxn id="77" idx="1"/>
          </p:cNvCxnSpPr>
          <p:nvPr/>
        </p:nvCxnSpPr>
        <p:spPr>
          <a:xfrm rot="5400000">
            <a:off x="4266697" y="3065785"/>
            <a:ext cx="576064" cy="6351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593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smtClean="0">
                <a:solidFill>
                  <a:srgbClr val="00B050"/>
                </a:solidFill>
              </a:rPr>
              <a:t>Оптимальная ресурсная </a:t>
            </a:r>
            <a:r>
              <a:rPr lang="ru-RU" sz="3600" b="1" dirty="0">
                <a:solidFill>
                  <a:srgbClr val="00B050"/>
                </a:solidFill>
              </a:rPr>
              <a:t>административная система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1652010"/>
            <a:ext cx="288032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Образовательная система</a:t>
            </a:r>
          </a:p>
          <a:p>
            <a:pPr algn="ctr"/>
            <a:r>
              <a:rPr lang="ru-RU" sz="1100" dirty="0" smtClean="0"/>
              <a:t>Средняя школа,</a:t>
            </a:r>
          </a:p>
          <a:p>
            <a:pPr algn="ctr"/>
            <a:r>
              <a:rPr lang="ru-RU" sz="1100" dirty="0" smtClean="0"/>
              <a:t> высшая школа</a:t>
            </a:r>
            <a:endParaRPr lang="ru-RU" sz="11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80113" y="1618895"/>
            <a:ext cx="298833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Технологическая система</a:t>
            </a:r>
          </a:p>
          <a:p>
            <a:pPr algn="ctr"/>
            <a:r>
              <a:rPr lang="ru-RU" sz="1100" dirty="0" smtClean="0"/>
              <a:t>исполнительная власть, законодательная власть, судебная власть, </a:t>
            </a:r>
          </a:p>
          <a:p>
            <a:pPr algn="ctr"/>
            <a:r>
              <a:rPr lang="ru-RU" sz="1100" dirty="0" smtClean="0"/>
              <a:t>Производство, медицина</a:t>
            </a:r>
          </a:p>
          <a:p>
            <a:pPr algn="ctr"/>
            <a:r>
              <a:rPr lang="ru-RU" sz="1100" dirty="0" smtClean="0"/>
              <a:t>социальные, бытовые услуги</a:t>
            </a:r>
            <a:endParaRPr lang="ru-RU" sz="11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15616" y="4527473"/>
            <a:ext cx="295232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Система </a:t>
            </a:r>
            <a:r>
              <a:rPr lang="ru-RU" dirty="0"/>
              <a:t>научных исследований </a:t>
            </a:r>
            <a:endParaRPr lang="ru-RU" dirty="0" smtClean="0"/>
          </a:p>
          <a:p>
            <a:pPr algn="ctr"/>
            <a:r>
              <a:rPr lang="ru-RU" sz="1100" dirty="0" smtClean="0"/>
              <a:t>НИИ, Академия наук, изобретательство</a:t>
            </a:r>
            <a:endParaRPr lang="ru-RU" sz="11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24128" y="4509471"/>
            <a:ext cx="2988332" cy="1476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Институт переквалификации</a:t>
            </a:r>
          </a:p>
          <a:p>
            <a:pPr algn="ctr"/>
            <a:r>
              <a:rPr lang="ru-RU" sz="1100" dirty="0" smtClean="0"/>
              <a:t>Получение новой профессии, </a:t>
            </a:r>
          </a:p>
          <a:p>
            <a:pPr algn="ctr"/>
            <a:r>
              <a:rPr lang="ru-RU" sz="1100" dirty="0" smtClean="0"/>
              <a:t>Повышение квалификации, </a:t>
            </a:r>
          </a:p>
          <a:p>
            <a:pPr algn="ctr"/>
            <a:r>
              <a:rPr lang="ru-RU" sz="1100" dirty="0" smtClean="0"/>
              <a:t>Получение смежной специальности </a:t>
            </a:r>
            <a:endParaRPr lang="ru-RU" sz="1100" dirty="0"/>
          </a:p>
        </p:txBody>
      </p:sp>
      <p:sp>
        <p:nvSpPr>
          <p:cNvPr id="32" name="Цилиндр 31"/>
          <p:cNvSpPr/>
          <p:nvPr/>
        </p:nvSpPr>
        <p:spPr>
          <a:xfrm>
            <a:off x="3697796" y="3197601"/>
            <a:ext cx="2511280" cy="108896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КАУ Информационная система</a:t>
            </a:r>
          </a:p>
          <a:p>
            <a:pPr algn="ctr"/>
            <a:r>
              <a:rPr lang="ru-RU" sz="1100" dirty="0" smtClean="0"/>
              <a:t>ГОСТ, </a:t>
            </a:r>
          </a:p>
          <a:p>
            <a:pPr algn="ctr"/>
            <a:r>
              <a:rPr lang="ru-RU" sz="1100" dirty="0" smtClean="0"/>
              <a:t>математические модели,</a:t>
            </a:r>
          </a:p>
          <a:p>
            <a:pPr algn="ctr"/>
            <a:r>
              <a:rPr lang="ru-RU" sz="1100" dirty="0" smtClean="0"/>
              <a:t>методики</a:t>
            </a:r>
            <a:endParaRPr lang="ru-RU" sz="1100" dirty="0"/>
          </a:p>
        </p:txBody>
      </p:sp>
      <p:cxnSp>
        <p:nvCxnSpPr>
          <p:cNvPr id="34" name="Соединительная линия уступом 33"/>
          <p:cNvCxnSpPr>
            <a:stCxn id="4" idx="2"/>
            <a:endCxn id="32" idx="2"/>
          </p:cNvCxnSpPr>
          <p:nvPr/>
        </p:nvCxnSpPr>
        <p:spPr>
          <a:xfrm rot="16200000" flipH="1">
            <a:off x="2513796" y="2558086"/>
            <a:ext cx="865940" cy="1502060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>
            <a:stCxn id="5" idx="2"/>
          </p:cNvCxnSpPr>
          <p:nvPr/>
        </p:nvCxnSpPr>
        <p:spPr>
          <a:xfrm rot="5400000">
            <a:off x="6043462" y="2595706"/>
            <a:ext cx="783493" cy="1278142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Соединительная линия уступом 37"/>
          <p:cNvCxnSpPr>
            <a:stCxn id="6" idx="3"/>
            <a:endCxn id="32" idx="3"/>
          </p:cNvCxnSpPr>
          <p:nvPr/>
        </p:nvCxnSpPr>
        <p:spPr>
          <a:xfrm flipV="1">
            <a:off x="4067944" y="4286570"/>
            <a:ext cx="885492" cy="960983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49"/>
          <p:cNvCxnSpPr>
            <a:stCxn id="7" idx="1"/>
            <a:endCxn id="32" idx="3"/>
          </p:cNvCxnSpPr>
          <p:nvPr/>
        </p:nvCxnSpPr>
        <p:spPr>
          <a:xfrm rot="10800000">
            <a:off x="4953436" y="4286571"/>
            <a:ext cx="770692" cy="960983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15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Критерий принятия решения в </a:t>
            </a:r>
            <a:r>
              <a:rPr lang="ru-RU" sz="3600" b="1" cap="small" dirty="0" smtClean="0">
                <a:solidFill>
                  <a:srgbClr val="00B050"/>
                </a:solidFill>
              </a:rPr>
              <a:t>политико-административной системы</a:t>
            </a:r>
            <a:r>
              <a:rPr lang="ru-RU" sz="3600" b="1" dirty="0" smtClean="0"/>
              <a:t> </a:t>
            </a:r>
            <a:endParaRPr lang="ru-RU" sz="36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12915" y="1556792"/>
            <a:ext cx="13681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Событие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87056" y="4293096"/>
            <a:ext cx="23762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Нормативная база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3568" y="4365104"/>
            <a:ext cx="262500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Эксперты</a:t>
            </a:r>
            <a:endParaRPr lang="ru-RU" dirty="0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3300338" y="2896344"/>
            <a:ext cx="2530624" cy="1396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dirty="0" smtClean="0"/>
              <a:t>Ветвь власти</a:t>
            </a:r>
          </a:p>
          <a:p>
            <a:pPr marL="0" indent="0" algn="ctr">
              <a:buNone/>
            </a:pPr>
            <a:r>
              <a:rPr lang="ru-RU" sz="1100" dirty="0" smtClean="0"/>
              <a:t>исполнительная власть, законодательная власть, судебная власть, </a:t>
            </a:r>
          </a:p>
        </p:txBody>
      </p:sp>
      <p:cxnSp>
        <p:nvCxnSpPr>
          <p:cNvPr id="19" name="Прямая со стрелкой 18"/>
          <p:cNvCxnSpPr>
            <a:stCxn id="7" idx="2"/>
            <a:endCxn id="12" idx="0"/>
          </p:cNvCxnSpPr>
          <p:nvPr/>
        </p:nvCxnSpPr>
        <p:spPr>
          <a:xfrm>
            <a:off x="2896991" y="2276872"/>
            <a:ext cx="1668659" cy="6194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2" idx="3"/>
            <a:endCxn id="9" idx="0"/>
          </p:cNvCxnSpPr>
          <p:nvPr/>
        </p:nvCxnSpPr>
        <p:spPr>
          <a:xfrm>
            <a:off x="5830962" y="3594720"/>
            <a:ext cx="1344226" cy="698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2" idx="1"/>
            <a:endCxn id="11" idx="0"/>
          </p:cNvCxnSpPr>
          <p:nvPr/>
        </p:nvCxnSpPr>
        <p:spPr>
          <a:xfrm flipH="1">
            <a:off x="1996069" y="3594720"/>
            <a:ext cx="1304269" cy="770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3797914" y="5661248"/>
            <a:ext cx="15481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Оценка</a:t>
            </a:r>
            <a:endParaRPr lang="ru-RU" dirty="0"/>
          </a:p>
        </p:txBody>
      </p:sp>
      <p:cxnSp>
        <p:nvCxnSpPr>
          <p:cNvPr id="29" name="Прямая со стрелкой 28"/>
          <p:cNvCxnSpPr>
            <a:stCxn id="11" idx="2"/>
            <a:endCxn id="27" idx="1"/>
          </p:cNvCxnSpPr>
          <p:nvPr/>
        </p:nvCxnSpPr>
        <p:spPr>
          <a:xfrm>
            <a:off x="1996069" y="5085184"/>
            <a:ext cx="1801845" cy="972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9" idx="2"/>
            <a:endCxn id="27" idx="3"/>
          </p:cNvCxnSpPr>
          <p:nvPr/>
        </p:nvCxnSpPr>
        <p:spPr>
          <a:xfrm flipH="1">
            <a:off x="5346086" y="5157192"/>
            <a:ext cx="1829102" cy="900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7380312" y="2996952"/>
            <a:ext cx="165618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Решение</a:t>
            </a:r>
            <a:endParaRPr lang="ru-RU" dirty="0"/>
          </a:p>
        </p:txBody>
      </p:sp>
      <p:cxnSp>
        <p:nvCxnSpPr>
          <p:cNvPr id="41" name="Соединительная линия уступом 40"/>
          <p:cNvCxnSpPr>
            <a:stCxn id="27" idx="0"/>
            <a:endCxn id="12" idx="2"/>
          </p:cNvCxnSpPr>
          <p:nvPr/>
        </p:nvCxnSpPr>
        <p:spPr>
          <a:xfrm rot="16200000" flipV="1">
            <a:off x="3884749" y="4973997"/>
            <a:ext cx="1368152" cy="635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Скругленный прямоугольник 44"/>
          <p:cNvSpPr/>
          <p:nvPr/>
        </p:nvSpPr>
        <p:spPr>
          <a:xfrm>
            <a:off x="6021729" y="1359675"/>
            <a:ext cx="122413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Критерий -внутреннее убеждение</a:t>
            </a:r>
            <a:endParaRPr lang="ru-RU" sz="1100" dirty="0"/>
          </a:p>
        </p:txBody>
      </p:sp>
      <p:cxnSp>
        <p:nvCxnSpPr>
          <p:cNvPr id="48" name="Соединительная линия уступом 47"/>
          <p:cNvCxnSpPr>
            <a:stCxn id="12" idx="0"/>
            <a:endCxn id="45" idx="1"/>
          </p:cNvCxnSpPr>
          <p:nvPr/>
        </p:nvCxnSpPr>
        <p:spPr>
          <a:xfrm rot="5400000" flipH="1" flipV="1">
            <a:off x="4687373" y="1561989"/>
            <a:ext cx="1212633" cy="145607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49"/>
          <p:cNvCxnSpPr>
            <a:stCxn id="45" idx="3"/>
            <a:endCxn id="34" idx="0"/>
          </p:cNvCxnSpPr>
          <p:nvPr/>
        </p:nvCxnSpPr>
        <p:spPr>
          <a:xfrm>
            <a:off x="7245865" y="1683711"/>
            <a:ext cx="962539" cy="131324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кругленный прямоугольник 51"/>
          <p:cNvSpPr/>
          <p:nvPr/>
        </p:nvSpPr>
        <p:spPr>
          <a:xfrm>
            <a:off x="5377161" y="2251301"/>
            <a:ext cx="252028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Легитимность –наличие полномочий, должности, авторитета</a:t>
            </a:r>
            <a:endParaRPr lang="ru-RU" sz="1100" dirty="0"/>
          </a:p>
        </p:txBody>
      </p:sp>
      <p:cxnSp>
        <p:nvCxnSpPr>
          <p:cNvPr id="58" name="Соединительная линия уступом 57"/>
          <p:cNvCxnSpPr>
            <a:stCxn id="52" idx="0"/>
            <a:endCxn id="45" idx="2"/>
          </p:cNvCxnSpPr>
          <p:nvPr/>
        </p:nvCxnSpPr>
        <p:spPr>
          <a:xfrm rot="16200000" flipV="1">
            <a:off x="6513772" y="2127772"/>
            <a:ext cx="243554" cy="350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20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Критерий принятия решения в ресурсной административной системы</a:t>
            </a:r>
            <a:endParaRPr lang="ru-RU" sz="3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73549" y="1772815"/>
            <a:ext cx="1188132" cy="5480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Событие</a:t>
            </a:r>
            <a:endParaRPr lang="ru-RU" dirty="0"/>
          </a:p>
        </p:txBody>
      </p:sp>
      <p:sp>
        <p:nvSpPr>
          <p:cNvPr id="7" name="Объект 11"/>
          <p:cNvSpPr txBox="1">
            <a:spLocks/>
          </p:cNvSpPr>
          <p:nvPr/>
        </p:nvSpPr>
        <p:spPr>
          <a:xfrm>
            <a:off x="3426193" y="3356992"/>
            <a:ext cx="2282844" cy="8758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100" b="1" dirty="0" smtClean="0"/>
              <a:t>КАУ Информационная система</a:t>
            </a:r>
          </a:p>
          <a:p>
            <a:pPr marL="0" indent="0" algn="ctr">
              <a:buNone/>
            </a:pPr>
            <a:r>
              <a:rPr lang="ru-RU" sz="1100" dirty="0" smtClean="0"/>
              <a:t>ГОСТ, </a:t>
            </a:r>
          </a:p>
          <a:p>
            <a:pPr marL="0" indent="0" algn="ctr">
              <a:buNone/>
            </a:pPr>
            <a:r>
              <a:rPr lang="ru-RU" sz="1100" dirty="0" smtClean="0"/>
              <a:t>математические модели,</a:t>
            </a:r>
          </a:p>
          <a:p>
            <a:pPr marL="0" indent="0" algn="ctr">
              <a:buNone/>
            </a:pPr>
            <a:r>
              <a:rPr lang="ru-RU" sz="1100" dirty="0" smtClean="0"/>
              <a:t>методики</a:t>
            </a:r>
            <a:endParaRPr lang="ru-RU" sz="11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27340" y="4437112"/>
            <a:ext cx="1476164" cy="468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Оценка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3878923" y="6021288"/>
            <a:ext cx="1458162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Решение</a:t>
            </a:r>
            <a:endParaRPr lang="ru-RU" sz="16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304270" y="2564904"/>
            <a:ext cx="2526691" cy="5334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Специалист соответствующего уровня компетенции</a:t>
            </a:r>
            <a:endParaRPr lang="ru-RU" sz="1100" dirty="0"/>
          </a:p>
        </p:txBody>
      </p:sp>
      <p:cxnSp>
        <p:nvCxnSpPr>
          <p:cNvPr id="24" name="Прямая со стрелкой 23"/>
          <p:cNvCxnSpPr>
            <a:stCxn id="4" idx="2"/>
          </p:cNvCxnSpPr>
          <p:nvPr/>
        </p:nvCxnSpPr>
        <p:spPr>
          <a:xfrm>
            <a:off x="4567615" y="2320912"/>
            <a:ext cx="0" cy="2439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2" idx="2"/>
            <a:endCxn id="7" idx="0"/>
          </p:cNvCxnSpPr>
          <p:nvPr/>
        </p:nvCxnSpPr>
        <p:spPr>
          <a:xfrm flipH="1">
            <a:off x="4567615" y="3098385"/>
            <a:ext cx="1" cy="2586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7" idx="2"/>
          </p:cNvCxnSpPr>
          <p:nvPr/>
        </p:nvCxnSpPr>
        <p:spPr>
          <a:xfrm flipH="1">
            <a:off x="4563230" y="4232814"/>
            <a:ext cx="4385" cy="2763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3951162" y="5157192"/>
            <a:ext cx="122413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Критерий нормативное отклонение</a:t>
            </a:r>
            <a:endParaRPr lang="ru-RU" sz="1100" dirty="0"/>
          </a:p>
        </p:txBody>
      </p:sp>
      <p:sp>
        <p:nvSpPr>
          <p:cNvPr id="49" name="Объект 48"/>
          <p:cNvSpPr>
            <a:spLocks noGrp="1"/>
          </p:cNvSpPr>
          <p:nvPr>
            <p:ph idx="1"/>
          </p:nvPr>
        </p:nvSpPr>
        <p:spPr>
          <a:xfrm>
            <a:off x="5940152" y="5157192"/>
            <a:ext cx="1728192" cy="604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ru-RU" sz="1100" dirty="0" smtClean="0"/>
              <a:t>Легитимность – процедура аудита и стандартизации</a:t>
            </a:r>
            <a:endParaRPr lang="ru-RU" sz="1100" dirty="0"/>
          </a:p>
        </p:txBody>
      </p:sp>
      <p:cxnSp>
        <p:nvCxnSpPr>
          <p:cNvPr id="57" name="Соединительная линия уступом 56"/>
          <p:cNvCxnSpPr>
            <a:stCxn id="49" idx="1"/>
            <a:endCxn id="39" idx="3"/>
          </p:cNvCxnSpPr>
          <p:nvPr/>
        </p:nvCxnSpPr>
        <p:spPr>
          <a:xfrm rot="10800000" flipV="1">
            <a:off x="5175298" y="5459524"/>
            <a:ext cx="764854" cy="2170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Соединительная линия уступом 58"/>
          <p:cNvCxnSpPr>
            <a:stCxn id="11" idx="2"/>
            <a:endCxn id="39" idx="0"/>
          </p:cNvCxnSpPr>
          <p:nvPr/>
        </p:nvCxnSpPr>
        <p:spPr>
          <a:xfrm rot="5400000">
            <a:off x="4438312" y="5030082"/>
            <a:ext cx="252028" cy="219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Соединительная линия уступом 60"/>
          <p:cNvCxnSpPr>
            <a:stCxn id="39" idx="2"/>
            <a:endCxn id="14" idx="0"/>
          </p:cNvCxnSpPr>
          <p:nvPr/>
        </p:nvCxnSpPr>
        <p:spPr>
          <a:xfrm rot="16200000" flipH="1">
            <a:off x="4477605" y="5890889"/>
            <a:ext cx="216024" cy="4477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91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cap="small" dirty="0">
                <a:solidFill>
                  <a:srgbClr val="00B050"/>
                </a:solidFill>
              </a:rPr>
              <a:t>Сравнение </a:t>
            </a:r>
            <a:r>
              <a:rPr lang="ru-RU" b="1" cap="small" dirty="0" smtClean="0">
                <a:solidFill>
                  <a:srgbClr val="00B050"/>
                </a:solidFill>
              </a:rPr>
              <a:t>планирования административных систем</a:t>
            </a:r>
            <a:endParaRPr lang="ru-RU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440679"/>
              </p:ext>
            </p:extLst>
          </p:nvPr>
        </p:nvGraphicFramePr>
        <p:xfrm>
          <a:off x="755576" y="1844824"/>
          <a:ext cx="7848872" cy="3613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7137"/>
                <a:gridCol w="1225150"/>
                <a:gridCol w="1238871"/>
                <a:gridCol w="1037101"/>
                <a:gridCol w="1510857"/>
                <a:gridCol w="1339756"/>
              </a:tblGrid>
              <a:tr h="718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Вид системы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Тип модели и точность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Уровень планирования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Методика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Информационная система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Корректировки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725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Оптимальная </a:t>
                      </a:r>
                      <a:r>
                        <a:rPr lang="ru-RU" sz="1100" dirty="0" smtClean="0">
                          <a:effectLst/>
                        </a:rPr>
                        <a:t>РАС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Формальная нормативная модель</a:t>
                      </a:r>
                      <a:r>
                        <a:rPr lang="ru-RU" sz="1100" dirty="0" smtClean="0">
                          <a:effectLst/>
                        </a:rPr>
                        <a:t>, 85</a:t>
                      </a:r>
                      <a:r>
                        <a:rPr lang="ru-RU" sz="1100" dirty="0">
                          <a:effectLst/>
                        </a:rPr>
                        <a:t>%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государство, предприятие, физлицо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MDM96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КАУ (Комплекс адаптивного управления)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 итераций в день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207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Либеральная АС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Факторная модель, зависит от конъюнктуры рынка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предприятие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BPM, ARIS, IDEF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Аналитические программы, системы бухучета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1 -5 итераций в неделю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962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Командно-АС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Факторная модель,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95%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государство, предприятие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Типовые отраслевые методики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НИИ, накопительная отчетность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1-2 итерации в год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34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small" dirty="0">
                <a:solidFill>
                  <a:srgbClr val="00B050"/>
                </a:solidFill>
              </a:rPr>
              <a:t>Сравнение </a:t>
            </a:r>
            <a:r>
              <a:rPr lang="ru-RU" b="1" cap="small" dirty="0" smtClean="0">
                <a:solidFill>
                  <a:srgbClr val="00B050"/>
                </a:solidFill>
              </a:rPr>
              <a:t>параметров </a:t>
            </a:r>
            <a:r>
              <a:rPr lang="ru-RU" b="1" cap="small" dirty="0">
                <a:solidFill>
                  <a:srgbClr val="00B050"/>
                </a:solidFill>
              </a:rPr>
              <a:t>административных систем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611025"/>
              </p:ext>
            </p:extLst>
          </p:nvPr>
        </p:nvGraphicFramePr>
        <p:xfrm>
          <a:off x="683568" y="1556792"/>
          <a:ext cx="7992888" cy="4987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1800200"/>
                <a:gridCol w="2160240"/>
                <a:gridCol w="2376264"/>
              </a:tblGrid>
              <a:tr h="353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Вид систем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Плановая экономика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Рыночная экономика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Оптимальная ресурсная административная система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</a:tr>
              <a:tr h="707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Приведение состояние административной системы в оптимальное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Изменением технологических и экономических параметров системы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Изменением технологических и экономических параметров системы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Приведение частей системы в оптимальное, путем ликвидации негативных и воспроизводством позитивных факторов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</a:tr>
              <a:tr h="471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Создание и расход материальных и нематериальных ресурсов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Соответствуют государственным и отраслевым стандартным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Соответствуют государственным и корпоративным стандартам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Соответствуют государственным стандартам, нормативным значениям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</a:tr>
              <a:tr h="353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Создание технологических процессов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Стандартные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Стандартные и корпоративные нормативы 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Оптимальные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</a:tr>
              <a:tr h="589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Уровень образовательных знаний и науки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Базовая средняя школа, профессиональное образование, высшая школа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Дифференцированное среднее, профессиональное образование и высшая школа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Базовое среднее образование, высшая школа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</a:tr>
              <a:tr h="516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Уровень профессиональных знаний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Высшая школа, ПТУ, Техникумы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Местные и Технические  Колледжи, Университеты  и четырехгодичные колледжи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Высшая школа, институт переквалификации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</a:tr>
              <a:tr h="589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Мобильность рабочей силы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Перевод готовых специалистов, переподготовка 3 года, подготовка новых 15 лет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Перевод готовых специалистов, переподготовка 3 года, подготовка новых 15 лет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Перевод готовых специалистов, переподготовка 1-2 года, подготовка новых 5 лет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</a:tr>
              <a:tr h="589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Проектирования, планирования, исполнения, наблюдения, оценки и принятия управленческого решения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Принимается руководителем, оценивается вышестоящим руководством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Принимается руководителем, оценивается вышестоящим руководством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Принимается по стандартным методикам, оценка согласована всеми смежниками процесса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</a:tr>
              <a:tr h="353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Институт поддержки стандартов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ГОСТ, ТУ, ОСТ, обязательная государственная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Государственная ANSI, добровольная стандартизация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ГОСТ, обязательная государственная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952" marR="4195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39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Критерии </a:t>
            </a:r>
            <a:r>
              <a:rPr lang="ru-RU" sz="3200" b="1" dirty="0">
                <a:solidFill>
                  <a:srgbClr val="00B050"/>
                </a:solidFill>
              </a:rPr>
              <a:t>отбора, условия ограничения и область работы административных систем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348280"/>
              </p:ext>
            </p:extLst>
          </p:nvPr>
        </p:nvGraphicFramePr>
        <p:xfrm>
          <a:off x="467544" y="1556792"/>
          <a:ext cx="8280920" cy="4528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0341"/>
                <a:gridCol w="1957308"/>
                <a:gridCol w="2084959"/>
                <a:gridCol w="2808312"/>
              </a:tblGrid>
              <a:tr h="38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Вид системы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Плановая экономика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Рыночная экономика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Оптимальная ресурсная административная система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</a:tr>
              <a:tr h="957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Критерий отбора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Производство текущих товаров и услуг, </a:t>
                      </a:r>
                      <a:r>
                        <a:rPr lang="ru-RU" sz="1100" dirty="0" smtClean="0">
                          <a:effectLst/>
                        </a:rPr>
                        <a:t>создание </a:t>
                      </a:r>
                      <a:r>
                        <a:rPr lang="ru-RU" sz="1100" dirty="0">
                          <a:effectLst/>
                        </a:rPr>
                        <a:t>прорывных технологий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Производство текущих товаров и услуг, максимальная рентабельность проектов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Стандартизация </a:t>
                      </a:r>
                      <a:r>
                        <a:rPr lang="ru-RU" sz="1100" dirty="0">
                          <a:effectLst/>
                        </a:rPr>
                        <a:t>нормативного расхода и создания ресурсов,  </a:t>
                      </a:r>
                      <a:r>
                        <a:rPr lang="ru-RU" sz="1100" dirty="0" smtClean="0">
                          <a:effectLst/>
                        </a:rPr>
                        <a:t>создание </a:t>
                      </a:r>
                      <a:r>
                        <a:rPr lang="ru-RU" sz="1100" dirty="0">
                          <a:effectLst/>
                        </a:rPr>
                        <a:t>прорывных технологий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</a:tr>
              <a:tr h="1340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Условия ограничения (идеология)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Структура власти и собственности изменению не подлежат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Структура власти и собственности изменению не подлежат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Оптимальный </a:t>
                      </a:r>
                      <a:r>
                        <a:rPr lang="ru-RU" sz="1100" dirty="0">
                          <a:effectLst/>
                        </a:rPr>
                        <a:t>расход и создание ресурсов обеспечивающих стабильное функционирование и развитие административной системы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</a:tr>
              <a:tr h="1844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Область работы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 проектирование, планирование, исполнение, наблюдение, оценка и принятие управленческого решения;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2. мобильность рабочей силы;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3. уровень образовательных знаний и науки;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4. уровень профессиональных знаний;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5. создание технологических процессов;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6. создание и расход материальных и нематериальных ресурсов обеспечивающих стабильное функционирование и развитие административной системы;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7. институт поддержки стандартов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122" marR="6812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76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Система образования</a:t>
            </a:r>
            <a:endParaRPr lang="ru-RU" b="1" dirty="0">
              <a:solidFill>
                <a:srgbClr val="00B05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665458"/>
              </p:ext>
            </p:extLst>
          </p:nvPr>
        </p:nvGraphicFramePr>
        <p:xfrm>
          <a:off x="457200" y="2470361"/>
          <a:ext cx="8363272" cy="2785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0584"/>
                <a:gridCol w="864096"/>
                <a:gridCol w="1606331"/>
                <a:gridCol w="1699404"/>
                <a:gridCol w="2022857"/>
              </a:tblGrid>
              <a:tr h="642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7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1914 год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1985 год, плановая экономика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2010 год, либерально-рыночная экономика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Оптимальная ресурсная административная система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</a:tr>
              <a:tr h="428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Начальное образование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83,00%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0,00%</a:t>
                      </a:r>
                      <a:endParaRPr lang="ru-RU" sz="7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0,00%</a:t>
                      </a:r>
                      <a:endParaRPr lang="ru-RU" sz="7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0,00%</a:t>
                      </a:r>
                      <a:endParaRPr lang="ru-RU" sz="7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</a:tr>
              <a:tr h="428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Среднее образование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6,00%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84,00%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52,36%</a:t>
                      </a:r>
                      <a:endParaRPr lang="ru-RU" sz="7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95%-100%</a:t>
                      </a:r>
                      <a:endParaRPr lang="ru-RU" sz="7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</a:tr>
              <a:tr h="857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профессионально-технических учебных заведения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10,20%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6,00%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23,48%</a:t>
                      </a:r>
                      <a:endParaRPr lang="ru-RU" sz="7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Высшее образование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0,80%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10,00%</a:t>
                      </a:r>
                      <a:endParaRPr lang="ru-RU" sz="7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24,16%</a:t>
                      </a:r>
                      <a:endParaRPr lang="ru-RU" sz="7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6583" marR="46583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24701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08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675</Words>
  <Application>Microsoft Office PowerPoint</Application>
  <PresentationFormat>Экран (4:3)</PresentationFormat>
  <Paragraphs>164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Оптимальная ресурсная административная система  </vt:lpstr>
      <vt:lpstr>Политико-административная система</vt:lpstr>
      <vt:lpstr>Оптимальная ресурсная административная система</vt:lpstr>
      <vt:lpstr>Критерий принятия решения в политико-административной системы </vt:lpstr>
      <vt:lpstr>Критерий принятия решения в ресурсной административной системы</vt:lpstr>
      <vt:lpstr>Сравнение планирования административных систем</vt:lpstr>
      <vt:lpstr>Сравнение параметров административных систем</vt:lpstr>
      <vt:lpstr>Критерии отбора, условия ограничения и область работы административных систем</vt:lpstr>
      <vt:lpstr>Система образования</vt:lpstr>
      <vt:lpstr>Информационная система - комплекс адаптивного управления</vt:lpstr>
      <vt:lpstr>Система образования </vt:lpstr>
      <vt:lpstr>институт переквалификации</vt:lpstr>
      <vt:lpstr>Проектирование технологический машины</vt:lpstr>
      <vt:lpstr>Оценка нормативного акта, процедура аудита и стандартизации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Оптимальная административная система  </dc:title>
  <dc:creator>Admin</dc:creator>
  <cp:lastModifiedBy>Alex</cp:lastModifiedBy>
  <cp:revision>36</cp:revision>
  <dcterms:created xsi:type="dcterms:W3CDTF">2016-02-02T10:13:38Z</dcterms:created>
  <dcterms:modified xsi:type="dcterms:W3CDTF">2018-02-19T05:57:52Z</dcterms:modified>
</cp:coreProperties>
</file>